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6" r:id="rId4"/>
    <p:sldId id="280" r:id="rId5"/>
    <p:sldId id="268" r:id="rId6"/>
    <p:sldId id="281" r:id="rId7"/>
    <p:sldId id="282" r:id="rId8"/>
    <p:sldId id="279" r:id="rId9"/>
    <p:sldId id="277" r:id="rId10"/>
    <p:sldId id="269" r:id="rId11"/>
    <p:sldId id="283" r:id="rId12"/>
    <p:sldId id="270" r:id="rId13"/>
    <p:sldId id="272" r:id="rId14"/>
    <p:sldId id="266" r:id="rId15"/>
    <p:sldId id="267" r:id="rId16"/>
    <p:sldId id="284" r:id="rId17"/>
    <p:sldId id="258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5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4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64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89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8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5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2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4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8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9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6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4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5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59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F42302-F346-4F8E-A162-D072B8F8F73B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4FDE91-5C5B-43A9-9FA5-C5505D93A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allyhealthyschools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RMCZpZVnR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rjevx3-J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o3MFF6Ztg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9FCC9-77CD-4C54-9A41-7F77C6536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Mental Health in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CF680-2FF5-42D2-9B57-F482532AD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Prof </a:t>
            </a:r>
            <a:r>
              <a:rPr lang="en-GB"/>
              <a:t>Jonathan Glazzard</a:t>
            </a:r>
          </a:p>
        </p:txBody>
      </p:sp>
    </p:spTree>
    <p:extLst>
      <p:ext uri="{BB962C8B-B14F-4D97-AF65-F5344CB8AC3E}">
        <p14:creationId xmlns:p14="http://schemas.microsoft.com/office/powerpoint/2010/main" val="307893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of poor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Individual:</a:t>
            </a:r>
            <a:r>
              <a:rPr lang="en-GB" dirty="0"/>
              <a:t>  e.g. low IQ or disability</a:t>
            </a:r>
          </a:p>
          <a:p>
            <a:r>
              <a:rPr lang="en-GB" b="1" dirty="0">
                <a:solidFill>
                  <a:srgbClr val="FF0000"/>
                </a:solidFill>
              </a:rPr>
              <a:t>Family: </a:t>
            </a:r>
            <a:r>
              <a:rPr lang="en-GB" dirty="0"/>
              <a:t>parental conflict / abuse / neglect / poor attachments</a:t>
            </a:r>
          </a:p>
          <a:p>
            <a:r>
              <a:rPr lang="en-GB" b="1" dirty="0">
                <a:solidFill>
                  <a:srgbClr val="FF0000"/>
                </a:solidFill>
              </a:rPr>
              <a:t>Community factors </a:t>
            </a:r>
            <a:r>
              <a:rPr lang="en-GB" dirty="0"/>
              <a:t>e.g.  Social deprivation, religious factors</a:t>
            </a:r>
          </a:p>
          <a:p>
            <a:r>
              <a:rPr lang="en-GB" b="1" dirty="0">
                <a:solidFill>
                  <a:srgbClr val="FF0000"/>
                </a:solidFill>
              </a:rPr>
              <a:t>School factors: </a:t>
            </a:r>
            <a:r>
              <a:rPr lang="en-GB" dirty="0">
                <a:solidFill>
                  <a:schemeClr val="tx1"/>
                </a:solidFill>
              </a:rPr>
              <a:t>exam stress / testing, school culture, bullying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causes of mental ill health are multifaceted and complex</a:t>
            </a:r>
          </a:p>
          <a:p>
            <a:r>
              <a:rPr lang="en-GB" dirty="0">
                <a:solidFill>
                  <a:schemeClr val="tx1"/>
                </a:solidFill>
              </a:rPr>
              <a:t>Multiple factors may exist e.g. </a:t>
            </a:r>
            <a:r>
              <a:rPr lang="en-GB" b="1" dirty="0">
                <a:solidFill>
                  <a:srgbClr val="FF0000"/>
                </a:solidFill>
              </a:rPr>
              <a:t>minority stress </a:t>
            </a:r>
            <a:r>
              <a:rPr lang="en-GB" dirty="0">
                <a:solidFill>
                  <a:schemeClr val="tx1"/>
                </a:solidFill>
              </a:rPr>
              <a:t>and social deprivation </a:t>
            </a:r>
          </a:p>
          <a:p>
            <a:r>
              <a:rPr lang="en-GB" dirty="0">
                <a:solidFill>
                  <a:schemeClr val="tx1"/>
                </a:solidFill>
              </a:rPr>
              <a:t> Some children are more at risk than others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1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F201-19F9-4853-8099-FB18203A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mental health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5BF55-4630-4A80-9FA6-0E89C6D13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Self-harm</a:t>
            </a:r>
          </a:p>
          <a:p>
            <a:r>
              <a:rPr lang="en-GB" dirty="0"/>
              <a:t>Anxiety</a:t>
            </a:r>
          </a:p>
          <a:p>
            <a:r>
              <a:rPr lang="en-GB" dirty="0"/>
              <a:t>Conduct disorders</a:t>
            </a:r>
          </a:p>
          <a:p>
            <a:r>
              <a:rPr lang="en-GB" dirty="0"/>
              <a:t>Substance abuse</a:t>
            </a:r>
          </a:p>
          <a:p>
            <a:r>
              <a:rPr lang="en-GB" dirty="0"/>
              <a:t>Eating disorders</a:t>
            </a:r>
          </a:p>
        </p:txBody>
      </p:sp>
    </p:spTree>
    <p:extLst>
      <p:ext uri="{BB962C8B-B14F-4D97-AF65-F5344CB8AC3E}">
        <p14:creationId xmlns:p14="http://schemas.microsoft.com/office/powerpoint/2010/main" val="131513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40" y="245962"/>
            <a:ext cx="11504427" cy="69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Signs of poor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Becoming withdrawn or isolated</a:t>
            </a:r>
          </a:p>
          <a:p>
            <a:r>
              <a:rPr lang="en-GB" b="1" dirty="0">
                <a:solidFill>
                  <a:srgbClr val="FF0000"/>
                </a:solidFill>
              </a:rPr>
              <a:t>Sudden changes in mood</a:t>
            </a:r>
          </a:p>
          <a:p>
            <a:r>
              <a:rPr lang="en-GB" dirty="0"/>
              <a:t>lack of interest in usual activities</a:t>
            </a:r>
          </a:p>
          <a:p>
            <a:r>
              <a:rPr lang="en-GB" dirty="0"/>
              <a:t>lowering of academic grades </a:t>
            </a:r>
          </a:p>
          <a:p>
            <a:r>
              <a:rPr lang="en-GB" b="1" dirty="0">
                <a:solidFill>
                  <a:srgbClr val="FF0000"/>
                </a:solidFill>
              </a:rPr>
              <a:t>Sudden changes in behaviour </a:t>
            </a:r>
            <a:r>
              <a:rPr lang="en-GB" dirty="0"/>
              <a:t>e.g. becoming irritable, angry or aggressive</a:t>
            </a:r>
          </a:p>
          <a:p>
            <a:r>
              <a:rPr lang="en-GB" dirty="0"/>
              <a:t>Excessive self-blame for problems, expressing feelings of failure, uselessness or hopelessness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619" y="21685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7FD3-6D22-46B2-AECC-52E94746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and mental health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CBE52-F44E-476A-A792-32D5D8FA1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443" y="2447293"/>
            <a:ext cx="3052689" cy="43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8BD6-9A4C-4B87-956E-01C31CC0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Frith social media">
            <a:extLst>
              <a:ext uri="{FF2B5EF4-FFF2-40B4-BE49-F238E27FC236}">
                <a16:creationId xmlns:a16="http://schemas.microsoft.com/office/drawing/2014/main" id="{C4FB0CAC-7E28-49C8-99A7-523C8CA922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23" y="2484444"/>
            <a:ext cx="3207434" cy="45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7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4321-2FBC-4453-9281-F4A8A4CB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in Likes report – Children’s Commissioner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F979CE8-43D1-46F1-B1E9-2F150603E6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50" y="2603500"/>
            <a:ext cx="519401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6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0CD2-4D5E-4111-AC0D-0FCF210F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and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199DD-0598-413B-B5EC-2E9683531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Body image comparisons</a:t>
            </a:r>
          </a:p>
          <a:p>
            <a:r>
              <a:rPr lang="en-GB" dirty="0"/>
              <a:t>Cyberbullying</a:t>
            </a:r>
          </a:p>
          <a:p>
            <a:r>
              <a:rPr lang="en-GB" dirty="0"/>
              <a:t>Distressing content</a:t>
            </a:r>
          </a:p>
          <a:p>
            <a:r>
              <a:rPr lang="en-GB" dirty="0"/>
              <a:t>Sleeplessness  / Fear of Missing Out (FOMO)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A0A6-F3EA-4A22-9CEB-9AE99FF9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586" y="504136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Strategies to support children’s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Staff Development</a:t>
            </a:r>
          </a:p>
          <a:p>
            <a:r>
              <a:rPr lang="en-GB" dirty="0"/>
              <a:t>Powerful messages: “It is OK not to be OK” </a:t>
            </a:r>
          </a:p>
          <a:p>
            <a:r>
              <a:rPr lang="en-GB" dirty="0"/>
              <a:t>Peer mentoring</a:t>
            </a:r>
          </a:p>
          <a:p>
            <a:r>
              <a:rPr lang="en-GB" dirty="0"/>
              <a:t>Mindfulness sessions</a:t>
            </a:r>
          </a:p>
          <a:p>
            <a:r>
              <a:rPr lang="en-GB" dirty="0"/>
              <a:t>Mental health </a:t>
            </a:r>
            <a:r>
              <a:rPr lang="en-GB" dirty="0">
                <a:solidFill>
                  <a:schemeClr val="tx1"/>
                </a:solidFill>
              </a:rPr>
              <a:t>curriculum to develop mental health awareness </a:t>
            </a:r>
          </a:p>
          <a:p>
            <a:r>
              <a:rPr lang="en-GB" dirty="0">
                <a:solidFill>
                  <a:schemeClr val="tx1"/>
                </a:solidFill>
              </a:rPr>
              <a:t>Sensitive listening</a:t>
            </a:r>
          </a:p>
          <a:p>
            <a:r>
              <a:rPr lang="en-GB" dirty="0">
                <a:solidFill>
                  <a:schemeClr val="tx1"/>
                </a:solidFill>
              </a:rPr>
              <a:t>School counselling</a:t>
            </a:r>
          </a:p>
          <a:p>
            <a:r>
              <a:rPr lang="en-GB" dirty="0">
                <a:solidFill>
                  <a:schemeClr val="tx1"/>
                </a:solidFill>
                <a:hlinkClick r:id="rId2"/>
              </a:rPr>
              <a:t>https://www.mentallyhealthyschools.org.uk/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59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286C-8C41-43AE-8A8B-5506E06F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BA8F-289F-42EF-BDC4-CFD8CED30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mental health</a:t>
            </a:r>
          </a:p>
          <a:p>
            <a:r>
              <a:rPr lang="en-GB" dirty="0"/>
              <a:t>Causes of mental ill health</a:t>
            </a:r>
          </a:p>
          <a:p>
            <a:r>
              <a:rPr lang="en-GB" dirty="0"/>
              <a:t>Common mental health needs</a:t>
            </a:r>
          </a:p>
          <a:p>
            <a:r>
              <a:rPr lang="en-GB" dirty="0"/>
              <a:t>Social media and mental health</a:t>
            </a:r>
          </a:p>
        </p:txBody>
      </p:sp>
    </p:spTree>
    <p:extLst>
      <p:ext uri="{BB962C8B-B14F-4D97-AF65-F5344CB8AC3E}">
        <p14:creationId xmlns:p14="http://schemas.microsoft.com/office/powerpoint/2010/main" val="323095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Heads Together – Royal Foundation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454" y="2603500"/>
            <a:ext cx="6881404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Royal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https://youtu.be/7RMCZpZVnRo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6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Everyone has it</a:t>
            </a:r>
          </a:p>
          <a:p>
            <a:r>
              <a:rPr lang="en-GB" dirty="0"/>
              <a:t>It exists along a continuum from being mentally healthy to being mentally ill</a:t>
            </a:r>
          </a:p>
          <a:p>
            <a:r>
              <a:rPr lang="en-GB" dirty="0"/>
              <a:t>It can change</a:t>
            </a:r>
          </a:p>
          <a:p>
            <a:pPr marL="0" indent="0">
              <a:buNone/>
            </a:pPr>
            <a:r>
              <a:rPr lang="en-GB" b="1" dirty="0"/>
              <a:t>Mental health</a:t>
            </a:r>
            <a:r>
              <a:rPr lang="en-GB" dirty="0"/>
              <a:t> is defined as a state of well-being in which every individual realizes his or her own potential, </a:t>
            </a:r>
            <a:r>
              <a:rPr lang="en-GB" b="1" i="1" dirty="0">
                <a:solidFill>
                  <a:srgbClr val="FF0000"/>
                </a:solidFill>
              </a:rPr>
              <a:t>can cope with the normal stresses of life</a:t>
            </a:r>
            <a:r>
              <a:rPr lang="en-GB" dirty="0"/>
              <a:t>, can </a:t>
            </a:r>
            <a:r>
              <a:rPr lang="en-GB" b="1" i="1" dirty="0">
                <a:solidFill>
                  <a:srgbClr val="FF0000"/>
                </a:solidFill>
              </a:rPr>
              <a:t>work productively </a:t>
            </a:r>
            <a:r>
              <a:rPr lang="en-GB" dirty="0"/>
              <a:t>and fruitfully, and </a:t>
            </a:r>
            <a:r>
              <a:rPr lang="en-GB" b="1" i="1" dirty="0">
                <a:solidFill>
                  <a:srgbClr val="FF0000"/>
                </a:solidFill>
              </a:rPr>
              <a:t>is able to make a contribution </a:t>
            </a:r>
            <a:r>
              <a:rPr lang="en-GB" dirty="0"/>
              <a:t>to her or his community.</a:t>
            </a:r>
          </a:p>
          <a:p>
            <a:pPr marL="0" indent="0">
              <a:buNone/>
            </a:pPr>
            <a:r>
              <a:rPr lang="en-GB" dirty="0"/>
              <a:t>(World Health Organisation)</a:t>
            </a:r>
          </a:p>
        </p:txBody>
      </p:sp>
    </p:spTree>
    <p:extLst>
      <p:ext uri="{BB962C8B-B14F-4D97-AF65-F5344CB8AC3E}">
        <p14:creationId xmlns:p14="http://schemas.microsoft.com/office/powerpoint/2010/main" val="42207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2820-7066-4C99-B137-D76A708B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about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468D-E6B7-42D0-B404-1533B4585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Mental health problems are very rare.</a:t>
            </a:r>
          </a:p>
          <a:p>
            <a:r>
              <a:rPr lang="en-US" dirty="0"/>
              <a:t>Young people just go through ups and downs as part of puberty, it’s nothing.</a:t>
            </a:r>
          </a:p>
          <a:p>
            <a:r>
              <a:rPr lang="en-US" dirty="0"/>
              <a:t>Mental ill health starts in adolescence</a:t>
            </a:r>
          </a:p>
          <a:p>
            <a:r>
              <a:rPr lang="en-US" dirty="0"/>
              <a:t>It’s easy for young people to talk to friends about their feelings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6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7DE8-4C46-43A7-94DD-2920E1DE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6385-D64D-497F-A84C-78ECFE872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One in ten young people will experience a mental health problem.</a:t>
            </a:r>
          </a:p>
          <a:p>
            <a:r>
              <a:rPr lang="en-US" dirty="0"/>
              <a:t>Nine out of ten people with mental health problems experience stigma and discrimination.</a:t>
            </a:r>
          </a:p>
          <a:p>
            <a:r>
              <a:rPr lang="en-US" dirty="0"/>
              <a:t>Nearly three in four young people fear the reactions of friends when they talk about their mental health problems.</a:t>
            </a:r>
          </a:p>
          <a:p>
            <a:r>
              <a:rPr lang="en-US" dirty="0"/>
              <a:t>People with a mental illness are more likely to be a victim of violence</a:t>
            </a:r>
          </a:p>
          <a:p>
            <a:r>
              <a:rPr lang="en-US" dirty="0"/>
              <a:t>We probably know someone experiencing a mental health problem.</a:t>
            </a:r>
          </a:p>
        </p:txBody>
      </p:sp>
    </p:spTree>
    <p:extLst>
      <p:ext uri="{BB962C8B-B14F-4D97-AF65-F5344CB8AC3E}">
        <p14:creationId xmlns:p14="http://schemas.microsoft.com/office/powerpoint/2010/main" val="96910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https://www.youtube.com/watch?v=nCrjevx3-Js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52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https://youtu.be/o3MFF6ZtgIs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569" y="2694015"/>
            <a:ext cx="5515660" cy="37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9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133</TotalTime>
  <Words>350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Mental Health in Schools</vt:lpstr>
      <vt:lpstr>Content of the session</vt:lpstr>
      <vt:lpstr>Heads Together – Royal Foundation</vt:lpstr>
      <vt:lpstr>Royal Foundation</vt:lpstr>
      <vt:lpstr>Mental Health</vt:lpstr>
      <vt:lpstr>Myths about mental health</vt:lpstr>
      <vt:lpstr>Some facts about mental health</vt:lpstr>
      <vt:lpstr>PowerPoint Presentation</vt:lpstr>
      <vt:lpstr>Green Paper</vt:lpstr>
      <vt:lpstr>Causes of poor mental health</vt:lpstr>
      <vt:lpstr>Common mental health needs</vt:lpstr>
      <vt:lpstr>PowerPoint Presentation</vt:lpstr>
      <vt:lpstr>Signs of poor mental health</vt:lpstr>
      <vt:lpstr>Social Media and mental health</vt:lpstr>
      <vt:lpstr>PowerPoint Presentation</vt:lpstr>
      <vt:lpstr>Life in Likes report – Children’s Commissioner </vt:lpstr>
      <vt:lpstr>Social media and mental health</vt:lpstr>
      <vt:lpstr>Strategies to support children’s mental health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and Mental Health</dc:title>
  <dc:creator>Glazzard, Jonathan</dc:creator>
  <cp:lastModifiedBy>Rebecca J Chester</cp:lastModifiedBy>
  <cp:revision>62</cp:revision>
  <dcterms:created xsi:type="dcterms:W3CDTF">2018-04-17T16:40:44Z</dcterms:created>
  <dcterms:modified xsi:type="dcterms:W3CDTF">2019-02-15T08:59:57Z</dcterms:modified>
</cp:coreProperties>
</file>